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7" r:id="rId5"/>
    <p:sldId id="307" r:id="rId6"/>
    <p:sldId id="289" r:id="rId7"/>
    <p:sldId id="291" r:id="rId8"/>
    <p:sldId id="292" r:id="rId9"/>
    <p:sldId id="308" r:id="rId10"/>
    <p:sldId id="309" r:id="rId11"/>
    <p:sldId id="293" r:id="rId12"/>
    <p:sldId id="294" r:id="rId13"/>
    <p:sldId id="295" r:id="rId14"/>
    <p:sldId id="306" r:id="rId15"/>
    <p:sldId id="310" r:id="rId16"/>
    <p:sldId id="298" r:id="rId17"/>
    <p:sldId id="299" r:id="rId18"/>
    <p:sldId id="296" r:id="rId19"/>
    <p:sldId id="29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naar tabel 2.6 kijken.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1311443"/>
            <a:ext cx="9129623" cy="52818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We gaan samen even naar tabel 2.6 kijken voordat we sommetjes gaan maken.</a:t>
            </a:r>
          </a:p>
          <a:p>
            <a:r>
              <a:rPr lang="nl-NL" sz="2500" dirty="0" smtClean="0"/>
              <a:t>In tabel 2.6 is zichtbaar dat, de eerste 2000 fietsen kosten 1850 variabele kosten per fiets.</a:t>
            </a:r>
          </a:p>
          <a:p>
            <a:r>
              <a:rPr lang="nl-NL" sz="2500" dirty="0" smtClean="0"/>
              <a:t>Alle fietsen die ik maak tussen de 2001 en 2500 stuks kosten 1900 variabele kosten per fiets.</a:t>
            </a:r>
          </a:p>
          <a:p>
            <a:r>
              <a:rPr lang="nl-NL" sz="2500" dirty="0" smtClean="0"/>
              <a:t>Alle fietsen die ik maak tussen de 2501 en 3000 stuks, kosten 1950 variabele kosten per fiets.</a:t>
            </a:r>
          </a:p>
          <a:p>
            <a:r>
              <a:rPr lang="nl-NL" sz="2500" dirty="0" smtClean="0"/>
              <a:t>Alle fietsen die ik maak tussen de 3001 en 3500 stuks kosten 2200 variabele kosten per fiets.</a:t>
            </a:r>
          </a:p>
          <a:p>
            <a:r>
              <a:rPr lang="nl-NL" sz="2500" dirty="0" smtClean="0"/>
              <a:t>Alle fietsen tussen de 3501 stuks kosten 2400 variabele kosten per fiets.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28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2.16 t/m 2.18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930401"/>
            <a:ext cx="4973475" cy="4110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Lees de tekst om en rond de opdrachten en maak opdrachten 2.16 t/m 2.18</a:t>
            </a:r>
          </a:p>
          <a:p>
            <a:pPr marL="0" indent="0">
              <a:buNone/>
            </a:pPr>
            <a:r>
              <a:rPr lang="nl-NL" sz="2500" dirty="0" smtClean="0"/>
              <a:t>Eerder klaar</a:t>
            </a:r>
          </a:p>
          <a:p>
            <a:pPr marL="0" indent="0">
              <a:buNone/>
            </a:pPr>
            <a:r>
              <a:rPr lang="nl-NL" sz="2500" dirty="0" smtClean="0"/>
              <a:t>Zelfstandig verder met opgaves hoofdstuk 2.</a:t>
            </a:r>
          </a:p>
          <a:p>
            <a:pPr marL="0" indent="0">
              <a:buNone/>
            </a:pPr>
            <a:r>
              <a:rPr lang="nl-NL" sz="2500" dirty="0" smtClean="0"/>
              <a:t>12 minuten de tijd.</a:t>
            </a:r>
          </a:p>
          <a:p>
            <a:pPr marL="0" indent="0">
              <a:buNone/>
            </a:pPr>
            <a:r>
              <a:rPr lang="nl-NL" sz="2500" dirty="0" smtClean="0"/>
              <a:t>Kom je er niet uit? Vraag je buurmens of docent.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61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741"/>
          <a:stretch/>
        </p:blipFill>
        <p:spPr>
          <a:xfrm>
            <a:off x="0" y="0"/>
            <a:ext cx="11369842" cy="6376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404"/>
          <a:stretch/>
        </p:blipFill>
        <p:spPr>
          <a:xfrm>
            <a:off x="0" y="0"/>
            <a:ext cx="11369842" cy="1143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6941"/>
          <a:stretch/>
        </p:blipFill>
        <p:spPr>
          <a:xfrm>
            <a:off x="0" y="0"/>
            <a:ext cx="11369842" cy="15881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5977"/>
          <a:stretch/>
        </p:blipFill>
        <p:spPr>
          <a:xfrm>
            <a:off x="0" y="0"/>
            <a:ext cx="11369842" cy="30319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3791"/>
          <a:stretch/>
        </p:blipFill>
        <p:spPr>
          <a:xfrm>
            <a:off x="0" y="0"/>
            <a:ext cx="11369842" cy="455996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7370"/>
          <a:stretch/>
        </p:blipFill>
        <p:spPr>
          <a:xfrm>
            <a:off x="0" y="0"/>
            <a:ext cx="11369842" cy="569093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2304"/>
          <a:stretch/>
        </p:blipFill>
        <p:spPr>
          <a:xfrm>
            <a:off x="0" y="0"/>
            <a:ext cx="11369842" cy="603985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6888"/>
          <a:stretch/>
        </p:blipFill>
        <p:spPr>
          <a:xfrm>
            <a:off x="0" y="0"/>
            <a:ext cx="11369842" cy="641283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69842" cy="688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2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Zodra de marginale kosten &gt; de marginale opbrengst</a:t>
            </a:r>
          </a:p>
          <a:p>
            <a:r>
              <a:rPr lang="nl-NL" sz="2500" dirty="0" smtClean="0"/>
              <a:t>Bijvoorbeeld wanneer hij </a:t>
            </a:r>
            <a:r>
              <a:rPr lang="nl-NL" sz="2500" dirty="0" err="1" smtClean="0"/>
              <a:t>ipv</a:t>
            </a:r>
            <a:r>
              <a:rPr lang="nl-NL" sz="2500" dirty="0" smtClean="0"/>
              <a:t> 3.500, 3.501 producten gaat verkopen.</a:t>
            </a:r>
          </a:p>
          <a:p>
            <a:r>
              <a:rPr lang="nl-NL" sz="2500" dirty="0" smtClean="0"/>
              <a:t>Dan levert hem dit extra op: 2.250</a:t>
            </a:r>
          </a:p>
          <a:p>
            <a:r>
              <a:rPr lang="nl-NL" sz="2500" dirty="0" smtClean="0"/>
              <a:t>Het kost hem extra: 2.400</a:t>
            </a:r>
          </a:p>
          <a:p>
            <a:r>
              <a:rPr lang="nl-NL" sz="2500" dirty="0" smtClean="0"/>
              <a:t>Cq op dit extra verkochten product maakt hij verlies.</a:t>
            </a:r>
          </a:p>
          <a:p>
            <a:r>
              <a:rPr lang="nl-NL" sz="2500" dirty="0" smtClean="0"/>
              <a:t>Als hij dus maximale winst nastreeft zal hij dit product niet verkopen.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4690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Maximale winst.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15189"/>
            <a:ext cx="8596668" cy="482617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weten dus dat we maximale winst hebben wanneer MO = MK. </a:t>
            </a:r>
          </a:p>
          <a:p>
            <a:r>
              <a:rPr lang="nl-NL" sz="2500" dirty="0" smtClean="0"/>
              <a:t>Want als MO &gt; MK gaan we extra producten verkopen (Prijs 500, kosten 450, extra product levert 50 extra winst op)</a:t>
            </a:r>
          </a:p>
          <a:p>
            <a:r>
              <a:rPr lang="nl-NL" sz="2500" dirty="0" smtClean="0"/>
              <a:t> wanneer MK &gt; MO gaan we deze producten niet meer verkopen (prijs 500, kosten 550, extra product verlaagd de winst met 50).</a:t>
            </a:r>
          </a:p>
          <a:p>
            <a:r>
              <a:rPr lang="nl-NL" sz="2500" dirty="0" smtClean="0"/>
              <a:t>belangrijk!! We weten alleen maar de hoeveelheid producten die we gaan verkopen bij MO = MK. Alleen de Q.</a:t>
            </a:r>
          </a:p>
          <a:p>
            <a:r>
              <a:rPr lang="nl-NL" sz="2500" dirty="0" smtClean="0"/>
              <a:t>Deze moeten we gebruiken om de TO en TK te berekenen (totale omzet en totale kosten).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212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 = MK = maximale winst.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Weten we nu al hoe groot deze winst is?</a:t>
            </a:r>
            <a:endParaRPr lang="nl-NL" sz="2500" dirty="0"/>
          </a:p>
          <a:p>
            <a:r>
              <a:rPr lang="nl-NL" sz="2500" dirty="0" smtClean="0"/>
              <a:t>nee!</a:t>
            </a:r>
          </a:p>
          <a:p>
            <a:r>
              <a:rPr lang="nl-NL" sz="2500" dirty="0" smtClean="0"/>
              <a:t>We weten nu alleen bij welke afzet (bij welke Q) je winst maximaal is.</a:t>
            </a:r>
          </a:p>
          <a:p>
            <a:r>
              <a:rPr lang="nl-NL" sz="2500" dirty="0" smtClean="0"/>
              <a:t>Je moet nu nog steeds de totale opbrengst en totale kosten berekenen en van elkaar aftrekken.</a:t>
            </a:r>
          </a:p>
          <a:p>
            <a:r>
              <a:rPr lang="nl-NL" sz="2500" dirty="0" smtClean="0"/>
              <a:t>TO = P * Q of GO * Q</a:t>
            </a:r>
          </a:p>
          <a:p>
            <a:r>
              <a:rPr lang="nl-NL" sz="2500" dirty="0" smtClean="0"/>
              <a:t>TK = TCK + TVK of GTK * Q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9220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2.19 t/m 2.20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930401"/>
            <a:ext cx="4973475" cy="41109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500" dirty="0" smtClean="0"/>
              <a:t>Lees de tekst om en rond de opdrachten en maak opdrachten 2.19 en 2.20</a:t>
            </a:r>
          </a:p>
          <a:p>
            <a:pPr marL="0" indent="0">
              <a:buNone/>
            </a:pPr>
            <a:r>
              <a:rPr lang="nl-NL" sz="2500" dirty="0" smtClean="0"/>
              <a:t>Eerder klaar (mogelijk stapsgewijs).</a:t>
            </a:r>
          </a:p>
          <a:p>
            <a:pPr marL="0" indent="0">
              <a:buNone/>
            </a:pPr>
            <a:r>
              <a:rPr lang="nl-NL" sz="2500" dirty="0" smtClean="0"/>
              <a:t>Zelfstandig verder met opgaves hoofdstuk 2.</a:t>
            </a:r>
          </a:p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Kom je er niet uit? Vraag je groepje, kom je er met je groepje niet uit? Vraag de docent.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80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474"/>
          <a:stretch/>
        </p:blipFill>
        <p:spPr>
          <a:xfrm>
            <a:off x="0" y="-1"/>
            <a:ext cx="12192000" cy="5775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6322"/>
          <a:stretch/>
        </p:blipFill>
        <p:spPr>
          <a:xfrm>
            <a:off x="0" y="-1"/>
            <a:ext cx="12192000" cy="9264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0283"/>
          <a:stretch/>
        </p:blipFill>
        <p:spPr>
          <a:xfrm>
            <a:off x="0" y="0"/>
            <a:ext cx="12192000" cy="133550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3888"/>
          <a:stretch/>
        </p:blipFill>
        <p:spPr>
          <a:xfrm>
            <a:off x="0" y="-1"/>
            <a:ext cx="12192000" cy="176864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8737"/>
          <a:stretch/>
        </p:blipFill>
        <p:spPr>
          <a:xfrm>
            <a:off x="0" y="-1"/>
            <a:ext cx="12192000" cy="211755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3053"/>
          <a:stretch/>
        </p:blipFill>
        <p:spPr>
          <a:xfrm>
            <a:off x="0" y="-1"/>
            <a:ext cx="12192000" cy="250256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6836"/>
          <a:stretch/>
        </p:blipFill>
        <p:spPr>
          <a:xfrm>
            <a:off x="0" y="-1"/>
            <a:ext cx="12192000" cy="29236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51507"/>
          <a:stretch/>
        </p:blipFill>
        <p:spPr>
          <a:xfrm>
            <a:off x="0" y="0"/>
            <a:ext cx="12192000" cy="328462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9428"/>
          <a:stretch/>
        </p:blipFill>
        <p:spPr>
          <a:xfrm>
            <a:off x="0" y="-1"/>
            <a:ext cx="12192000" cy="410276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3566"/>
          <a:stretch/>
        </p:blipFill>
        <p:spPr>
          <a:xfrm>
            <a:off x="0" y="0"/>
            <a:ext cx="12192000" cy="449981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1309"/>
          <a:stretch/>
        </p:blipFill>
        <p:spPr>
          <a:xfrm>
            <a:off x="0" y="0"/>
            <a:ext cx="12192000" cy="532999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77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53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 dus te bepalen wanneer je maximale winst hebt.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Moet je MO = MK,</a:t>
            </a:r>
          </a:p>
          <a:p>
            <a:r>
              <a:rPr lang="nl-NL" sz="2500" dirty="0" smtClean="0"/>
              <a:t>Tenslotte dan levert een extra product net zoveel op als dat deze kost</a:t>
            </a:r>
          </a:p>
          <a:p>
            <a:r>
              <a:rPr lang="nl-NL" sz="2500" dirty="0" smtClean="0"/>
              <a:t>Alle producten die je hierna verkoopt zal MO &lt; MK en zullen extra producten je totale winst doen verkleiner.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699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 = MK = maximale winst.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Weten we nu al hoe groot deze winst is?</a:t>
            </a:r>
            <a:endParaRPr lang="nl-NL" sz="2500" dirty="0"/>
          </a:p>
          <a:p>
            <a:r>
              <a:rPr lang="nl-NL" sz="2500" dirty="0" smtClean="0"/>
              <a:t>nee!</a:t>
            </a:r>
          </a:p>
          <a:p>
            <a:r>
              <a:rPr lang="nl-NL" sz="2500" dirty="0" smtClean="0"/>
              <a:t>We weten nu alleen bij welke afzet (bij welke Q) je winst maximaal is.</a:t>
            </a:r>
          </a:p>
          <a:p>
            <a:r>
              <a:rPr lang="nl-NL" sz="2500" dirty="0" smtClean="0"/>
              <a:t>Je moet nu nog steeds de totale opbrengst en totale kosten berekenen en van elkaar aftrekken.</a:t>
            </a:r>
          </a:p>
          <a:p>
            <a:r>
              <a:rPr lang="nl-NL" sz="2500" dirty="0" smtClean="0"/>
              <a:t>TO = P * Q of GO * Q</a:t>
            </a:r>
          </a:p>
          <a:p>
            <a:r>
              <a:rPr lang="nl-NL" sz="2500" dirty="0" smtClean="0"/>
              <a:t>TK = TCK + TVK of GTK * Q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1851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Marktaandeel.</a:t>
            </a:r>
          </a:p>
          <a:p>
            <a:r>
              <a:rPr lang="nl-NL" sz="2200" dirty="0" smtClean="0"/>
              <a:t>Totale opbrengst.								</a:t>
            </a:r>
          </a:p>
          <a:p>
            <a:r>
              <a:rPr lang="nl-NL" sz="2200" dirty="0" smtClean="0"/>
              <a:t>Totale kosten</a:t>
            </a:r>
          </a:p>
          <a:p>
            <a:r>
              <a:rPr lang="nl-NL" sz="2200" dirty="0" smtClean="0">
                <a:sym typeface="Wingdings" panose="05000000000000000000" pitchFamily="2" charset="2"/>
              </a:rPr>
              <a:t>afschrijvingskosten.</a:t>
            </a:r>
          </a:p>
          <a:p>
            <a:r>
              <a:rPr lang="nl-NL" sz="2200" dirty="0" smtClean="0"/>
              <a:t>Totale winst.</a:t>
            </a:r>
          </a:p>
          <a:p>
            <a:r>
              <a:rPr lang="nl-NL" sz="2200" dirty="0" smtClean="0"/>
              <a:t>Break even.</a:t>
            </a:r>
          </a:p>
          <a:p>
            <a:r>
              <a:rPr lang="nl-NL" sz="2200" dirty="0" smtClean="0"/>
              <a:t>Marginale opbrengst.</a:t>
            </a:r>
          </a:p>
          <a:p>
            <a:r>
              <a:rPr lang="nl-NL" sz="2200" dirty="0" smtClean="0"/>
              <a:t>Marginale kosten.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2121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8969" y="1390568"/>
            <a:ext cx="10501010" cy="3880773"/>
          </a:xfrm>
        </p:spPr>
        <p:txBody>
          <a:bodyPr>
            <a:noAutofit/>
          </a:bodyPr>
          <a:lstStyle/>
          <a:p>
            <a:r>
              <a:rPr lang="nl-NL" sz="2000" dirty="0" smtClean="0"/>
              <a:t>Marktaandeel.				Afzet van de onderneming/ totale afzet markt * 100%</a:t>
            </a:r>
          </a:p>
          <a:p>
            <a:r>
              <a:rPr lang="nl-NL" sz="2000" dirty="0" smtClean="0"/>
              <a:t>Totale opbrengst.			Prijs * afzet					</a:t>
            </a:r>
          </a:p>
          <a:p>
            <a:r>
              <a:rPr lang="nl-NL" sz="2000" dirty="0" smtClean="0"/>
              <a:t>Totale kosten				Totale variabele kosten + totale constante kosten.</a:t>
            </a:r>
          </a:p>
          <a:p>
            <a:r>
              <a:rPr lang="nl-NL" sz="2000" dirty="0" smtClean="0">
                <a:sym typeface="Wingdings" panose="05000000000000000000" pitchFamily="2" charset="2"/>
              </a:rPr>
              <a:t>Afschrijvingskosten			Kosten die je maakt om machine te vervangen.</a:t>
            </a:r>
          </a:p>
          <a:p>
            <a:r>
              <a:rPr lang="nl-NL" sz="2000" dirty="0" smtClean="0"/>
              <a:t>Totale winst.					Totale opbrengst – totale kosten	</a:t>
            </a:r>
          </a:p>
          <a:p>
            <a:r>
              <a:rPr lang="nl-NL" sz="2000" dirty="0" smtClean="0"/>
              <a:t>Break even.					Zowel geen winst als verlies</a:t>
            </a:r>
          </a:p>
          <a:p>
            <a:r>
              <a:rPr lang="nl-NL" sz="2000" dirty="0" smtClean="0"/>
              <a:t>Break even omzet			de omzet waarbij je geen winst of verlies maakt.</a:t>
            </a:r>
          </a:p>
          <a:p>
            <a:r>
              <a:rPr lang="nl-NL" sz="2000" dirty="0" smtClean="0"/>
              <a:t>Break even afzet				de afzet waarbij je geen winst of verlies maakt.</a:t>
            </a:r>
          </a:p>
          <a:p>
            <a:r>
              <a:rPr lang="nl-NL" sz="2000" dirty="0" smtClean="0"/>
              <a:t>Marginale opbrengst.			Opbrengst van 1 extra product.</a:t>
            </a:r>
          </a:p>
          <a:p>
            <a:r>
              <a:rPr lang="nl-NL" sz="2000" dirty="0" smtClean="0"/>
              <a:t>Marginale kosten.			Kosten van 1 extra product.</a:t>
            </a:r>
          </a:p>
          <a:p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18732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2.4 marginale opbrengst en marginale kosten.</a:t>
            </a:r>
          </a:p>
          <a:p>
            <a:r>
              <a:rPr lang="nl-NL" sz="2500" dirty="0" smtClean="0"/>
              <a:t>Winst berekenen/maximale winst berekenen.</a:t>
            </a:r>
          </a:p>
          <a:p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189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Wederom: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Lastige sommetjes doen we stapsgewijs.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6027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Prijsbepalen.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947" y="1323475"/>
            <a:ext cx="8913055" cy="4717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gaan toetreden tot een nieuwe markt. Waar moeten we rekening mee houden?</a:t>
            </a:r>
          </a:p>
          <a:p>
            <a:r>
              <a:rPr lang="nl-NL" sz="2500" dirty="0" smtClean="0"/>
              <a:t>Wanneer maken we geen verlies meer?</a:t>
            </a:r>
          </a:p>
          <a:p>
            <a:r>
              <a:rPr lang="nl-NL" sz="2500" dirty="0" smtClean="0"/>
              <a:t>Dit was bij het break-even punt.</a:t>
            </a:r>
          </a:p>
          <a:p>
            <a:r>
              <a:rPr lang="nl-NL" sz="2500" dirty="0" smtClean="0"/>
              <a:t>Het break-even punt is afhankelijk hoeveel stukjes je verkoopt, en welke prijs je ze verkoopt.</a:t>
            </a:r>
          </a:p>
          <a:p>
            <a:r>
              <a:rPr lang="nl-NL" sz="2500" dirty="0" smtClean="0"/>
              <a:t>Namelijk: hoe duurder je de fietsen verkoopt, hoe minder je ervan hoeft te verkopen voordat je geen verlies meer maakt.</a:t>
            </a:r>
          </a:p>
          <a:p>
            <a:r>
              <a:rPr lang="nl-NL" sz="2500" dirty="0" smtClean="0"/>
              <a:t>Wel heel belangrijk! Hoe duurder je de fietsen verkoopt, hoe minder fietsen je ook zal verkopen.</a:t>
            </a:r>
          </a:p>
          <a:p>
            <a:r>
              <a:rPr lang="nl-NL" sz="2500" dirty="0" smtClean="0"/>
              <a:t>Dus juiste balans vinden tussen de prijs en de afzet.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752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zien we?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0789" y="1335505"/>
            <a:ext cx="9661358" cy="495701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Stel je verkoopt fietsen voor 2.250.</a:t>
            </a:r>
          </a:p>
          <a:p>
            <a:r>
              <a:rPr lang="nl-NL" sz="2500" dirty="0" smtClean="0"/>
              <a:t>Het maken van deze fiets kost 1.850.</a:t>
            </a:r>
          </a:p>
          <a:p>
            <a:r>
              <a:rPr lang="nl-NL" sz="2500" dirty="0" smtClean="0"/>
              <a:t>Bij hoeveel fietsen is je winst maximaal?</a:t>
            </a:r>
          </a:p>
          <a:p>
            <a:r>
              <a:rPr lang="nl-NL" sz="2500" dirty="0" smtClean="0"/>
              <a:t>Als je zoveel mogelijk producten verkoopt, tenslotte elk extra product levert 400 extra winst op (2.250 – 1.850)</a:t>
            </a:r>
          </a:p>
          <a:p>
            <a:r>
              <a:rPr lang="nl-NL" sz="2500" dirty="0" smtClean="0"/>
              <a:t>Cq je verdiend nu altijd meer per fiets dan dat het kost.</a:t>
            </a:r>
          </a:p>
          <a:p>
            <a:r>
              <a:rPr lang="nl-NL" sz="2500" dirty="0" smtClean="0"/>
              <a:t>Je gaat dus net zoveel produceren als je productiecapaciteit.</a:t>
            </a:r>
          </a:p>
          <a:p>
            <a:r>
              <a:rPr lang="nl-NL" sz="2500" dirty="0" smtClean="0"/>
              <a:t>In formule vorm zou TO eruit zien als : P * Q, dus 2250q</a:t>
            </a:r>
          </a:p>
          <a:p>
            <a:r>
              <a:rPr lang="nl-NL" sz="2500" dirty="0" smtClean="0"/>
              <a:t>TK ziet eruit als TCK + TVK = TCK + 1850q. (TCK weten we niet).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2038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442" y="108284"/>
            <a:ext cx="9105560" cy="1822116"/>
          </a:xfrm>
        </p:spPr>
        <p:txBody>
          <a:bodyPr/>
          <a:lstStyle/>
          <a:p>
            <a:r>
              <a:rPr lang="nl-NL" dirty="0" smtClean="0"/>
              <a:t>Maar nu?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625643"/>
            <a:ext cx="9189781" cy="5415720"/>
          </a:xfrm>
        </p:spPr>
        <p:txBody>
          <a:bodyPr>
            <a:noAutofit/>
          </a:bodyPr>
          <a:lstStyle/>
          <a:p>
            <a:r>
              <a:rPr lang="nl-NL" sz="2500" dirty="0" smtClean="0"/>
              <a:t>Stel dat je nog steeds je fietsen verkoopt voor 2.250. </a:t>
            </a:r>
            <a:endParaRPr lang="nl-NL" sz="2500" dirty="0"/>
          </a:p>
          <a:p>
            <a:r>
              <a:rPr lang="nl-NL" sz="2500" dirty="0" smtClean="0"/>
              <a:t>Alleen nu nemen de variabele kosten per fiets toe naarmate je meer fietsen gaat maken?</a:t>
            </a:r>
          </a:p>
          <a:p>
            <a:r>
              <a:rPr lang="nl-NL" sz="2500" dirty="0" smtClean="0"/>
              <a:t>Stel een extra fiets maken kost 2000 euro, gaan we die fietsen maken?</a:t>
            </a:r>
          </a:p>
          <a:p>
            <a:r>
              <a:rPr lang="nl-NL" sz="2500" dirty="0" smtClean="0"/>
              <a:t>Stel een extra fiets maken kost 2200 euro, gaan we die maken?</a:t>
            </a:r>
          </a:p>
          <a:p>
            <a:r>
              <a:rPr lang="nl-NL" sz="2500" dirty="0" smtClean="0"/>
              <a:t>Stel een extra fiets maken kost 2251 euro, gaan we die maken?</a:t>
            </a:r>
          </a:p>
          <a:p>
            <a:r>
              <a:rPr lang="nl-NL" sz="2500" dirty="0" smtClean="0"/>
              <a:t>Zolang de kosten extra fiets lager zijn dan de prijs van een extra fiets blijven we fietsen verkopen, zodra de kosten hoger worden stoppen we.</a:t>
            </a:r>
          </a:p>
          <a:p>
            <a:r>
              <a:rPr lang="nl-NL" sz="2500" dirty="0" smtClean="0"/>
              <a:t>De kosten extra fiets noemen we MK, de opbrengst extra fietsen noemen we MO.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827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830179"/>
            <a:ext cx="8596668" cy="521118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Stel elke extra fiets kost 2000, hoe ziet onze kosten functie eruit?</a:t>
            </a:r>
          </a:p>
          <a:p>
            <a:r>
              <a:rPr lang="nl-NL" sz="2500" dirty="0" smtClean="0"/>
              <a:t>TK = TCK + TVK.</a:t>
            </a:r>
          </a:p>
          <a:p>
            <a:r>
              <a:rPr lang="nl-NL" sz="2500" dirty="0" smtClean="0"/>
              <a:t>TK = TCK + 2000q.</a:t>
            </a:r>
          </a:p>
          <a:p>
            <a:r>
              <a:rPr lang="nl-NL" sz="2500" dirty="0" smtClean="0"/>
              <a:t>Stel elke extra fiets kost 2200, hoe ziet onze kosten functie eruit.</a:t>
            </a:r>
          </a:p>
          <a:p>
            <a:r>
              <a:rPr lang="nl-NL" sz="2500" dirty="0" smtClean="0"/>
              <a:t>TK = TCK + TVK </a:t>
            </a:r>
          </a:p>
          <a:p>
            <a:r>
              <a:rPr lang="nl-NL" sz="2500" dirty="0" smtClean="0"/>
              <a:t>TK = TCK + 2200q.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0711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1507</TotalTime>
  <Words>1009</Words>
  <Application>Microsoft Office PowerPoint</Application>
  <PresentationFormat>Breedbeeld</PresentationFormat>
  <Paragraphs>129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Wingdings</vt:lpstr>
      <vt:lpstr>Wingdings 3</vt:lpstr>
      <vt:lpstr>Facet</vt:lpstr>
      <vt:lpstr>Havo 4 Lesbrief Vervoer</vt:lpstr>
      <vt:lpstr>Hoofdstuk 1 en 2.</vt:lpstr>
      <vt:lpstr>Hoofdstuk 1 en 2.</vt:lpstr>
      <vt:lpstr>programma</vt:lpstr>
      <vt:lpstr>Wederom:</vt:lpstr>
      <vt:lpstr>Prijsbepalen.</vt:lpstr>
      <vt:lpstr>Wat zien we?</vt:lpstr>
      <vt:lpstr>Maar nu?</vt:lpstr>
      <vt:lpstr>PowerPoint-presentatie</vt:lpstr>
      <vt:lpstr>Samen naar tabel 2.6 kijken.</vt:lpstr>
      <vt:lpstr>Zelfstandig maken opdracht 2.16 t/m 2.18</vt:lpstr>
      <vt:lpstr>PowerPoint-presentatie</vt:lpstr>
      <vt:lpstr>Wat hebben we gezien?</vt:lpstr>
      <vt:lpstr>Maximale winst.</vt:lpstr>
      <vt:lpstr>MO = MK = maximale winst.</vt:lpstr>
      <vt:lpstr>Zelfstandig maken opdracht 2.19 t/m 2.20</vt:lpstr>
      <vt:lpstr>PowerPoint-presentatie</vt:lpstr>
      <vt:lpstr>Om dus te bepalen wanneer je maximale winst hebt.</vt:lpstr>
      <vt:lpstr>MO = MK = maximale winst.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Jacobs, B (Bas)</cp:lastModifiedBy>
  <cp:revision>29</cp:revision>
  <dcterms:created xsi:type="dcterms:W3CDTF">2016-01-11T13:38:51Z</dcterms:created>
  <dcterms:modified xsi:type="dcterms:W3CDTF">2017-09-25T13:59:22Z</dcterms:modified>
</cp:coreProperties>
</file>